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1" r:id="rId28"/>
    <p:sldId id="282" r:id="rId29"/>
  </p:sldIdLst>
  <p:sldSz cx="9144000" cy="6858000" type="screen4x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996EF2D-DBB1-4553-94E1-6747DB10C130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https://smw.ch/journalimage/1170/0/ratio/view/article/ezm_smw/en/smw.2018.14691/3e6725bcb1b49093abfcca18f1e00b6525c2f594/14691.jpg/rsrc/ji</a:t>
            </a:r>
          </a:p>
        </p:txBody>
      </p:sp>
      <p:sp>
        <p:nvSpPr>
          <p:cNvPr id="29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AC981BD-4C5C-4952-B18D-317C0CD8CAB9}" type="slidenum">
              <a:rPr lang="de-DE" sz="1300" b="0" strike="noStrike" spc="-1">
                <a:latin typeface="Times New Roman"/>
              </a:rPr>
              <a:t>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E3178A4E-3AC1-48ED-B89B-76621D9AF013}" type="slidenum">
              <a:rPr lang="de-DE" sz="1300" b="0" strike="noStrike" spc="-1">
                <a:latin typeface="Times New Roman"/>
              </a:rPr>
              <a:t>26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8906171C-1512-4206-AC5F-440B83EF80C3}" type="slidenum">
              <a:rPr lang="de-DE" sz="1300" b="0" strike="noStrike" spc="-1">
                <a:latin typeface="Times New Roman"/>
              </a:rPr>
              <a:t>27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2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CFDBEC31-9058-4D4E-A6D2-46D0216894D1}" type="slidenum">
              <a:rPr lang="de-DE" sz="1300" b="0" strike="noStrike" spc="-1">
                <a:latin typeface="Times New Roman"/>
              </a:rPr>
              <a:t>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Industrie: https://p5.focus.de/img/fotos/origs8399001/3248515803-w630-h472-o-q75-p5/urn-newsml-dpa-com-20090101-180201-99-893310-large-4-3.jpg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Symbol Radioaktivität: https://www.bing.com/images/search?view=detailV2&amp;ccid=aEen5oci&amp;id=07E55ADF47F304D706522CC1EAD136D1CED4B56A&amp;thid=OIP.aEen5ociNwYqUa_MO5xlEgHaHJ&amp;mediaurl=https%3a%2f%2fwww.quickanddirtytips.com%2fsites%2fdefault%2ffiles%2fimages%2f3327%2fradiation.jpg&amp;exph=483&amp;expw=500&amp;q=radioaktivit%c3%a4t&amp;simid=607996072949386572&amp;ck=5A93E4F0E75F5D142D9F7EC5B079EAF4&amp;selectedIndex=190&amp;FORM=IRPRST&amp;ajaxhist=0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Bild Industrie löschen: https://www.donnersberg.de/donnersbergkreis/Aktuelles/Aktuelles%20aus%20dem%20Kreishaus/2017/August/Großübung%20erfolgreich%20bewältigt/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Robot: https://www.mining-technology.com/features/feature111373/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Naturkatastrophe: https://www.planet-wissen.de/natur/naturgewalten/erdbeben/index.html</a:t>
            </a:r>
          </a:p>
        </p:txBody>
      </p:sp>
      <p:sp>
        <p:nvSpPr>
          <p:cNvPr id="305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3B504DE7-153F-4E22-9786-6E9911319155}" type="slidenum">
              <a:rPr lang="de-DE" sz="1300" b="0" strike="noStrike" spc="-1">
                <a:latin typeface="Times New Roman"/>
              </a:rPr>
              <a:t>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77D8DC06-E763-42D7-A80C-7F679D89E42A}" type="slidenum">
              <a:rPr lang="de-DE" sz="1300" b="0" strike="noStrike" spc="-1">
                <a:latin typeface="Times New Roman"/>
              </a:rPr>
              <a:t>18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9F56D567-910D-421E-849B-2DDD08D7A5A0}" type="slidenum">
              <a:rPr lang="de-DE" sz="1300" b="0" strike="noStrike" spc="-1">
                <a:latin typeface="Times New Roman"/>
              </a:rPr>
              <a:t>19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582D2181-E35E-4B56-BBE8-E9CD1C0096B0}" type="slidenum">
              <a:rPr lang="de-DE" sz="1300" b="0" strike="noStrike" spc="-1">
                <a:latin typeface="Times New Roman"/>
              </a:rPr>
              <a:t>20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27244B56-73B3-4614-B339-93C2B2AA309A}" type="slidenum">
              <a:rPr lang="de-DE" sz="1300" b="0" strike="noStrike" spc="-1">
                <a:latin typeface="Times New Roman"/>
              </a:rPr>
              <a:t>21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0A5227B2-031F-4FAB-89B8-83F13DD06E1C}" type="slidenum">
              <a:rPr lang="de-DE" sz="1300" b="0" strike="noStrike" spc="-1">
                <a:latin typeface="Times New Roman"/>
              </a:rPr>
              <a:t>22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683582C0-9CC3-4FB1-BA1A-05A6E2CE18D5}" type="slidenum">
              <a:rPr lang="de-DE" sz="1300" b="0" strike="noStrike" spc="-1">
                <a:latin typeface="Times New Roman"/>
              </a:rPr>
              <a:t>23</a:t>
            </a:fld>
            <a:endParaRPr lang="de-DE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2" hidden="1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2520" y="6400800"/>
            <a:ext cx="91411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91411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822960" y="758880"/>
            <a:ext cx="75434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/>
              </a:rPr>
              <a:t>Mastertitelformat bearbeiten</a:t>
            </a:r>
            <a:endParaRPr lang="en-US" sz="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20A88B3-8172-448B-9DC2-1B1E012A7E39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490320" y="1134000"/>
            <a:ext cx="65610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894960" y="1737720"/>
            <a:ext cx="747540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Mastertitelformat bearbeiten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de-DE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2DF98FA-0BFA-429F-ACF1-4BBD019F8A0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‹Nr.›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54" name="Grafik 5"/>
          <p:cNvPicPr/>
          <p:nvPr/>
        </p:nvPicPr>
        <p:blipFill>
          <a:blip r:embed="rId1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6"/>
          <p:cNvPicPr/>
          <p:nvPr/>
        </p:nvPicPr>
        <p:blipFill>
          <a:blip r:embed="rId3">
            <a:lum bright="70000" contrast="-70000"/>
          </a:blip>
          <a:srcRect l="32964" t="26864" r="19493" b="16532"/>
          <a:stretch/>
        </p:blipFill>
        <p:spPr>
          <a:xfrm>
            <a:off x="637737" y="1614420"/>
            <a:ext cx="6841800" cy="458136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51360" y="-874800"/>
            <a:ext cx="5170680" cy="3870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60000"/>
              </a:lnSpc>
            </a:pPr>
            <a:r>
              <a:rPr lang="en-US" sz="5400" b="1" strike="noStrike" spc="-52" dirty="0">
                <a:solidFill>
                  <a:srgbClr val="262626"/>
                </a:solidFill>
                <a:latin typeface="Calibri Light"/>
              </a:rPr>
              <a:t>Rescue Robot</a:t>
            </a:r>
            <a:br>
              <a:rPr dirty="0"/>
            </a:br>
            <a:br>
              <a:rPr dirty="0"/>
            </a:br>
            <a:r>
              <a:rPr lang="en-US" sz="2000" b="1" strike="noStrike" spc="-52" dirty="0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Projekt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angewandte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</a:t>
            </a:r>
            <a:r>
              <a:rPr lang="en-US" sz="1600" b="0" strike="noStrike" spc="-52" dirty="0" err="1">
                <a:solidFill>
                  <a:srgbClr val="999999"/>
                </a:solidFill>
                <a:latin typeface="Calibri Light"/>
              </a:rPr>
              <a:t>Elektrotechnik</a:t>
            </a:r>
            <a:r>
              <a:rPr lang="en-US" sz="1600" b="0" strike="noStrike" spc="-52" dirty="0">
                <a:solidFill>
                  <a:srgbClr val="999999"/>
                </a:solidFill>
                <a:latin typeface="Calibri Light"/>
              </a:rPr>
              <a:t> - Gruppe 2 -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16880" y="5750640"/>
            <a:ext cx="6413040" cy="890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de-DE" sz="1600" b="0" strike="noStrike" cap="all" spc="-52">
                <a:solidFill>
                  <a:srgbClr val="999999"/>
                </a:solidFill>
                <a:latin typeface="Calibri Light"/>
              </a:rPr>
              <a:t>Bruno Berger / Lukas Walter / Melanie Löbel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435840" y="4993920"/>
            <a:ext cx="5503680" cy="15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</a:pPr>
            <a:endParaRPr lang="de-DE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lang="de-DE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10. August 2020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02" name="Grafik 4"/>
          <p:cNvPicPr/>
          <p:nvPr/>
        </p:nvPicPr>
        <p:blipFill>
          <a:blip r:embed="rId4"/>
          <a:stretch/>
        </p:blipFill>
        <p:spPr>
          <a:xfrm>
            <a:off x="7636320" y="307440"/>
            <a:ext cx="1155960" cy="86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152E46-4C3C-45C9-85D3-4075AF006975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05840" y="6041520"/>
            <a:ext cx="17463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165" name="Grafik 6"/>
          <p:cNvPicPr/>
          <p:nvPr/>
        </p:nvPicPr>
        <p:blipFill>
          <a:blip r:embed="rId2"/>
          <a:srcRect l="31127" t="28689" r="20819" b="17113"/>
          <a:stretch/>
        </p:blipFill>
        <p:spPr>
          <a:xfrm>
            <a:off x="953280" y="1925640"/>
            <a:ext cx="3328920" cy="21117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6" name="Grafik 11"/>
          <p:cNvPicPr/>
          <p:nvPr/>
        </p:nvPicPr>
        <p:blipFill>
          <a:blip r:embed="rId3"/>
          <a:srcRect l="28983" t="18528" r="13879" b="20343"/>
          <a:stretch/>
        </p:blipFill>
        <p:spPr>
          <a:xfrm>
            <a:off x="4552560" y="4068000"/>
            <a:ext cx="3509640" cy="21117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7" name="CustomShape 5"/>
          <p:cNvSpPr/>
          <p:nvPr/>
        </p:nvSpPr>
        <p:spPr>
          <a:xfrm>
            <a:off x="4682160" y="1925640"/>
            <a:ext cx="3359520" cy="234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000000"/>
                </a:solidFill>
                <a:latin typeface="Calibri"/>
              </a:rPr>
              <a:t>Übernahme + Ergänzungen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000000"/>
                </a:solidFill>
                <a:latin typeface="Calibri"/>
              </a:rPr>
              <a:t>aus verschiedenen Prototypen: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Greifer + Greifarm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LIDAR + Peripherie auf Drehpodest 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Stützarme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Kettenantrieb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Turbine mit Ruder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Box für gesammelte radioaktive Objekte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Offene Box für „Erste Hilfe“ Koffer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Current 3D model </a:t>
            </a:r>
            <a:r>
              <a:rPr lang="en-US" sz="2800" b="1" strike="noStrike" spc="-52" dirty="0">
                <a:solidFill>
                  <a:srgbClr val="404040"/>
                </a:solidFill>
                <a:latin typeface="Calibri Light"/>
              </a:rPr>
              <a:t>(in progress)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34CEE84-642D-45A0-A731-C14AFC78E48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1" name="Grafik 170"/>
          <p:cNvPicPr/>
          <p:nvPr/>
        </p:nvPicPr>
        <p:blipFill>
          <a:blip r:embed="rId2"/>
          <a:stretch/>
        </p:blipFill>
        <p:spPr>
          <a:xfrm>
            <a:off x="822960" y="2043000"/>
            <a:ext cx="7543440" cy="3546037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A16ADF0-0E40-40AF-BFD8-7BEA008C729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75" name="Grafik 2"/>
          <p:cNvPicPr/>
          <p:nvPr/>
        </p:nvPicPr>
        <p:blipFill>
          <a:blip r:embed="rId2"/>
          <a:stretch/>
        </p:blipFill>
        <p:spPr>
          <a:xfrm>
            <a:off x="10106640" y="2018520"/>
            <a:ext cx="8701920" cy="3371040"/>
          </a:xfrm>
          <a:prstGeom prst="rect">
            <a:avLst/>
          </a:prstGeom>
          <a:ln>
            <a:noFill/>
          </a:ln>
        </p:spPr>
      </p:pic>
      <p:pic>
        <p:nvPicPr>
          <p:cNvPr id="176" name="Grafik 7"/>
          <p:cNvPicPr/>
          <p:nvPr/>
        </p:nvPicPr>
        <p:blipFill>
          <a:blip r:embed="rId3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AB06F46-F981-4774-A430-375123CB99C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4966200" y="1904400"/>
            <a:ext cx="2995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184" name="Grafik 11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85" name="Line 6"/>
          <p:cNvSpPr/>
          <p:nvPr/>
        </p:nvSpPr>
        <p:spPr>
          <a:xfrm>
            <a:off x="1314360" y="1980360"/>
            <a:ext cx="3209760" cy="100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7"/>
          <p:cNvSpPr/>
          <p:nvPr/>
        </p:nvSpPr>
        <p:spPr>
          <a:xfrm>
            <a:off x="1314360" y="1980360"/>
            <a:ext cx="360" cy="4770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8"/>
          <p:cNvSpPr/>
          <p:nvPr/>
        </p:nvSpPr>
        <p:spPr>
          <a:xfrm>
            <a:off x="1314360" y="2457360"/>
            <a:ext cx="10191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9"/>
          <p:cNvSpPr/>
          <p:nvPr/>
        </p:nvSpPr>
        <p:spPr>
          <a:xfrm>
            <a:off x="2333520" y="245736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2338200" y="2961000"/>
            <a:ext cx="1014480" cy="10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11"/>
          <p:cNvSpPr/>
          <p:nvPr/>
        </p:nvSpPr>
        <p:spPr>
          <a:xfrm>
            <a:off x="3352680" y="2971440"/>
            <a:ext cx="360" cy="5151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12"/>
          <p:cNvSpPr/>
          <p:nvPr/>
        </p:nvSpPr>
        <p:spPr>
          <a:xfrm flipV="1">
            <a:off x="3348720" y="3475080"/>
            <a:ext cx="1175400" cy="1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13"/>
          <p:cNvSpPr/>
          <p:nvPr/>
        </p:nvSpPr>
        <p:spPr>
          <a:xfrm>
            <a:off x="4524120" y="1989360"/>
            <a:ext cx="360" cy="14857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7B6AE4C-E380-4F7F-B591-D8E454342624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4971240" y="1904400"/>
            <a:ext cx="2928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198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0" name="Line 6"/>
          <p:cNvSpPr/>
          <p:nvPr/>
        </p:nvSpPr>
        <p:spPr>
          <a:xfrm>
            <a:off x="1159560" y="254016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7"/>
          <p:cNvSpPr/>
          <p:nvPr/>
        </p:nvSpPr>
        <p:spPr>
          <a:xfrm>
            <a:off x="2253960" y="2540160"/>
            <a:ext cx="360" cy="4208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8"/>
          <p:cNvSpPr/>
          <p:nvPr/>
        </p:nvSpPr>
        <p:spPr>
          <a:xfrm>
            <a:off x="2253960" y="296748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9"/>
          <p:cNvSpPr/>
          <p:nvPr/>
        </p:nvSpPr>
        <p:spPr>
          <a:xfrm>
            <a:off x="2952720" y="2967480"/>
            <a:ext cx="360" cy="4615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10"/>
          <p:cNvSpPr/>
          <p:nvPr/>
        </p:nvSpPr>
        <p:spPr>
          <a:xfrm flipH="1">
            <a:off x="2253960" y="3429000"/>
            <a:ext cx="6987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11"/>
          <p:cNvSpPr/>
          <p:nvPr/>
        </p:nvSpPr>
        <p:spPr>
          <a:xfrm>
            <a:off x="2253960" y="3429000"/>
            <a:ext cx="360" cy="961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Line 12"/>
          <p:cNvSpPr/>
          <p:nvPr/>
        </p:nvSpPr>
        <p:spPr>
          <a:xfrm>
            <a:off x="1159560" y="4390920"/>
            <a:ext cx="1094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13"/>
          <p:cNvSpPr/>
          <p:nvPr/>
        </p:nvSpPr>
        <p:spPr>
          <a:xfrm>
            <a:off x="1159560" y="2540160"/>
            <a:ext cx="360" cy="1843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71CB74-79C6-424C-BD14-E0636EF5D32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971240" y="1904400"/>
            <a:ext cx="2928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13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14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5" name="Line 6"/>
          <p:cNvSpPr/>
          <p:nvPr/>
        </p:nvSpPr>
        <p:spPr>
          <a:xfrm>
            <a:off x="2378880" y="3540240"/>
            <a:ext cx="197388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7"/>
          <p:cNvSpPr/>
          <p:nvPr/>
        </p:nvSpPr>
        <p:spPr>
          <a:xfrm>
            <a:off x="2378880" y="3540240"/>
            <a:ext cx="106920" cy="177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8"/>
          <p:cNvSpPr/>
          <p:nvPr/>
        </p:nvSpPr>
        <p:spPr>
          <a:xfrm>
            <a:off x="1895400" y="5314680"/>
            <a:ext cx="59040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9"/>
          <p:cNvSpPr/>
          <p:nvPr/>
        </p:nvSpPr>
        <p:spPr>
          <a:xfrm>
            <a:off x="1895400" y="5314680"/>
            <a:ext cx="360" cy="5144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10"/>
          <p:cNvSpPr/>
          <p:nvPr/>
        </p:nvSpPr>
        <p:spPr>
          <a:xfrm>
            <a:off x="1895400" y="5829120"/>
            <a:ext cx="2457360" cy="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1"/>
          <p:cNvSpPr/>
          <p:nvPr/>
        </p:nvSpPr>
        <p:spPr>
          <a:xfrm>
            <a:off x="4352760" y="3540240"/>
            <a:ext cx="360" cy="22888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CE2E50-983F-4ED8-83E5-C13B6131A0FE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4971240" y="1904400"/>
            <a:ext cx="2928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transmit / reception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Signal calculation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Motor control</a:t>
            </a:r>
            <a:endParaRPr lang="de-DE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Peripheral device control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26" name="Grafik 4"/>
          <p:cNvPicPr/>
          <p:nvPr/>
        </p:nvPicPr>
        <p:blipFill>
          <a:blip r:embed="rId2"/>
          <a:stretch/>
        </p:blipFill>
        <p:spPr>
          <a:xfrm>
            <a:off x="900720" y="1830600"/>
            <a:ext cx="3785400" cy="420804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909720" y="6039000"/>
            <a:ext cx="1715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Class Diagramm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1019160" y="4429080"/>
            <a:ext cx="1495080" cy="8665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 b="1" strike="noStrike" spc="-52">
                <a:solidFill>
                  <a:srgbClr val="404040"/>
                </a:solidFill>
                <a:latin typeface="Calibri Light"/>
              </a:rPr>
              <a:t>Technical System Architecture</a:t>
            </a:r>
            <a:endParaRPr lang="en-US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B61FC74-032E-4931-B620-AB5940859650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009080" y="6041520"/>
            <a:ext cx="18939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Abb.11: Swimlane Diagram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233" name="Grafik 2"/>
          <p:cNvPicPr/>
          <p:nvPr/>
        </p:nvPicPr>
        <p:blipFill>
          <a:blip r:embed="rId2"/>
          <a:stretch/>
        </p:blipFill>
        <p:spPr>
          <a:xfrm>
            <a:off x="243720" y="1994760"/>
            <a:ext cx="8701920" cy="337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67439-75F1-40C3-B3BC-9D414A98C7D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22960" y="1856880"/>
            <a:ext cx="72028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Signalverfolgung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Fortbewegung (an Land und im Wasser)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Navigation (Hindernisse umfahren)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Objekterkennung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Greifen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Kommunikation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Firmengelände</a:t>
            </a: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rafik 10"/>
          <p:cNvPicPr/>
          <p:nvPr/>
        </p:nvPicPr>
        <p:blipFill>
          <a:blip r:embed="rId3"/>
          <a:stretch/>
        </p:blipFill>
        <p:spPr>
          <a:xfrm>
            <a:off x="927000" y="2183400"/>
            <a:ext cx="5762880" cy="3804480"/>
          </a:xfrm>
          <a:prstGeom prst="rect">
            <a:avLst/>
          </a:prstGeom>
          <a:ln>
            <a:noFill/>
          </a:ln>
        </p:spPr>
      </p:pic>
      <p:sp>
        <p:nvSpPr>
          <p:cNvPr id="23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725CCD-9180-47A6-B10B-BF5F035D348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19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937800" y="6055920"/>
            <a:ext cx="22050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Abb.12:  Submodule „Premises“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833400" y="1814040"/>
            <a:ext cx="2790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Firmengelände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 dirty="0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 dirty="0"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7B08D59-6E2A-4ADC-9CA2-029262A7D0F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13" name="Grafik 8"/>
          <p:cNvPicPr/>
          <p:nvPr/>
        </p:nvPicPr>
        <p:blipFill>
          <a:blip r:embed="rId3"/>
          <a:stretch/>
        </p:blipFill>
        <p:spPr>
          <a:xfrm>
            <a:off x="5788800" y="2483640"/>
            <a:ext cx="2235600" cy="16808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4" name="Grafik 10"/>
          <p:cNvPicPr/>
          <p:nvPr/>
        </p:nvPicPr>
        <p:blipFill>
          <a:blip r:embed="rId4"/>
          <a:stretch/>
        </p:blipFill>
        <p:spPr>
          <a:xfrm>
            <a:off x="5840280" y="2544840"/>
            <a:ext cx="460800" cy="423000"/>
          </a:xfrm>
          <a:prstGeom prst="rect">
            <a:avLst/>
          </a:prstGeom>
          <a:ln>
            <a:noFill/>
          </a:ln>
        </p:spPr>
      </p:pic>
      <p:pic>
        <p:nvPicPr>
          <p:cNvPr id="115" name="Grafik 11"/>
          <p:cNvPicPr/>
          <p:nvPr/>
        </p:nvPicPr>
        <p:blipFill>
          <a:blip r:embed="rId5"/>
          <a:srcRect r="17063"/>
          <a:stretch/>
        </p:blipFill>
        <p:spPr>
          <a:xfrm>
            <a:off x="3035880" y="4689360"/>
            <a:ext cx="3072240" cy="134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6" name="Grafik 4"/>
          <p:cNvPicPr/>
          <p:nvPr/>
        </p:nvPicPr>
        <p:blipFill>
          <a:blip r:embed="rId6"/>
          <a:stretch/>
        </p:blipFill>
        <p:spPr>
          <a:xfrm>
            <a:off x="927720" y="2502720"/>
            <a:ext cx="2596320" cy="1475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CustomShape 4"/>
          <p:cNvSpPr/>
          <p:nvPr/>
        </p:nvSpPr>
        <p:spPr>
          <a:xfrm>
            <a:off x="850320" y="4033800"/>
            <a:ext cx="12434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Abb.1: Erdbeben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5796360" y="4221720"/>
            <a:ext cx="159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Abb.2: Atomkraftwerk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2973960" y="6020280"/>
            <a:ext cx="2355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Abb.3: Brand auf Industriegelände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822960" y="1801440"/>
            <a:ext cx="51642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0E2527F-9311-4445-B47F-207F55B63E26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20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938520" y="6055920"/>
            <a:ext cx="23666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Abb.13: Ausschnitt aus „Premises“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830520" y="1814040"/>
            <a:ext cx="2230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Premises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49" name="Grafik 6"/>
          <p:cNvPicPr/>
          <p:nvPr/>
        </p:nvPicPr>
        <p:blipFill>
          <a:blip r:embed="rId3"/>
          <a:stretch/>
        </p:blipFill>
        <p:spPr>
          <a:xfrm>
            <a:off x="927000" y="2253240"/>
            <a:ext cx="5926680" cy="3732480"/>
          </a:xfrm>
          <a:prstGeom prst="rect">
            <a:avLst/>
          </a:prstGeom>
          <a:ln>
            <a:noFill/>
          </a:ln>
        </p:spPr>
      </p:pic>
      <p:sp>
        <p:nvSpPr>
          <p:cNvPr id="250" name="CustomShape 6"/>
          <p:cNvSpPr/>
          <p:nvPr/>
        </p:nvSpPr>
        <p:spPr>
          <a:xfrm>
            <a:off x="6994315" y="2364480"/>
            <a:ext cx="12236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</a:rPr>
              <a:t>S = Start point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6994315" y="2635766"/>
            <a:ext cx="199090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 = 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2" name="CustomShape 8"/>
          <p:cNvSpPr/>
          <p:nvPr/>
        </p:nvSpPr>
        <p:spPr>
          <a:xfrm>
            <a:off x="6994315" y="2907052"/>
            <a:ext cx="177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F = 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53" name="CustomShape 9"/>
          <p:cNvSpPr/>
          <p:nvPr/>
        </p:nvSpPr>
        <p:spPr>
          <a:xfrm>
            <a:off x="6994315" y="3178338"/>
            <a:ext cx="26334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B = Obstacle for rescue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6994315" y="3449624"/>
            <a:ext cx="1353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H = Barrier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5" name="CustomShape 11"/>
          <p:cNvSpPr/>
          <p:nvPr/>
        </p:nvSpPr>
        <p:spPr>
          <a:xfrm>
            <a:off x="6994315" y="3720910"/>
            <a:ext cx="1246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P = Person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6" name="CustomShape 12"/>
          <p:cNvSpPr/>
          <p:nvPr/>
        </p:nvSpPr>
        <p:spPr>
          <a:xfrm>
            <a:off x="6994315" y="3992196"/>
            <a:ext cx="1139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W = Water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57" name="CustomShape 13"/>
          <p:cNvSpPr/>
          <p:nvPr/>
        </p:nvSpPr>
        <p:spPr>
          <a:xfrm>
            <a:off x="6994315" y="4263480"/>
            <a:ext cx="1033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SFMono-Regular"/>
              </a:rPr>
              <a:t>X = Wall</a:t>
            </a:r>
            <a:endParaRPr lang="de-DE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Submodules and Implementation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5909C26-020C-46B8-8769-9E61C98B166C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21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941400" y="6055920"/>
            <a:ext cx="2931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Abb.14: Visualisierung des Firmengeländes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830520" y="1814040"/>
            <a:ext cx="2230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strike="noStrike" spc="-1">
                <a:solidFill>
                  <a:srgbClr val="0070C0"/>
                </a:solidFill>
                <a:latin typeface="Calibri"/>
              </a:rPr>
              <a:t>Submodule: Premises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63" name="Grafik 4"/>
          <p:cNvPicPr/>
          <p:nvPr/>
        </p:nvPicPr>
        <p:blipFill>
          <a:blip r:embed="rId3"/>
          <a:srcRect b="25122"/>
          <a:stretch/>
        </p:blipFill>
        <p:spPr>
          <a:xfrm>
            <a:off x="-102600" y="2080440"/>
            <a:ext cx="5420520" cy="4058640"/>
          </a:xfrm>
          <a:prstGeom prst="rect">
            <a:avLst/>
          </a:prstGeom>
          <a:ln>
            <a:noFill/>
          </a:ln>
        </p:spPr>
      </p:pic>
      <p:pic>
        <p:nvPicPr>
          <p:cNvPr id="264" name="Grafik 2"/>
          <p:cNvPicPr/>
          <p:nvPr/>
        </p:nvPicPr>
        <p:blipFill>
          <a:blip r:embed="rId3"/>
          <a:srcRect l="21457" t="74300" r="43846" b="3668"/>
          <a:stretch/>
        </p:blipFill>
        <p:spPr>
          <a:xfrm>
            <a:off x="4811400" y="2162160"/>
            <a:ext cx="1880640" cy="1194120"/>
          </a:xfrm>
          <a:prstGeom prst="rect">
            <a:avLst/>
          </a:prstGeom>
          <a:ln>
            <a:noFill/>
          </a:ln>
        </p:spPr>
      </p:pic>
      <p:sp>
        <p:nvSpPr>
          <p:cNvPr id="265" name="CustomShape 6"/>
          <p:cNvSpPr/>
          <p:nvPr/>
        </p:nvSpPr>
        <p:spPr>
          <a:xfrm>
            <a:off x="5314776" y="2174040"/>
            <a:ext cx="975245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</a:rPr>
              <a:t>Start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Calibri"/>
              </a:rPr>
              <a:t>point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5314776" y="2440440"/>
            <a:ext cx="1720512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Radioaktive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5314776" y="2706840"/>
            <a:ext cx="1088994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Radio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tower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68" name="CustomShape 9"/>
          <p:cNvSpPr/>
          <p:nvPr/>
        </p:nvSpPr>
        <p:spPr>
          <a:xfrm>
            <a:off x="5314776" y="2957400"/>
            <a:ext cx="160471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Obstacle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for</a:t>
            </a: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rescue</a:t>
            </a:r>
            <a:endParaRPr lang="de-DE" sz="1400" b="0" strike="noStrike" spc="-1" dirty="0">
              <a:latin typeface="Arial"/>
            </a:endParaRPr>
          </a:p>
        </p:txBody>
      </p:sp>
      <p:pic>
        <p:nvPicPr>
          <p:cNvPr id="269" name="Grafik 18"/>
          <p:cNvPicPr/>
          <p:nvPr/>
        </p:nvPicPr>
        <p:blipFill>
          <a:blip r:embed="rId3"/>
          <a:srcRect l="57497" t="74300" r="34688" b="3668"/>
          <a:stretch/>
        </p:blipFill>
        <p:spPr>
          <a:xfrm>
            <a:off x="4811400" y="3265200"/>
            <a:ext cx="423360" cy="1194120"/>
          </a:xfrm>
          <a:prstGeom prst="rect">
            <a:avLst/>
          </a:prstGeom>
          <a:ln>
            <a:noFill/>
          </a:ln>
        </p:spPr>
      </p:pic>
      <p:sp>
        <p:nvSpPr>
          <p:cNvPr id="270" name="CustomShape 10"/>
          <p:cNvSpPr/>
          <p:nvPr/>
        </p:nvSpPr>
        <p:spPr>
          <a:xfrm>
            <a:off x="5314776" y="3276000"/>
            <a:ext cx="69702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Barrier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5314776" y="3539160"/>
            <a:ext cx="69048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Person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2" name="CustomShape 12"/>
          <p:cNvSpPr/>
          <p:nvPr/>
        </p:nvSpPr>
        <p:spPr>
          <a:xfrm>
            <a:off x="5314776" y="3809880"/>
            <a:ext cx="63887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 err="1">
                <a:solidFill>
                  <a:srgbClr val="000000"/>
                </a:solidFill>
                <a:latin typeface="SFMono-Regular"/>
              </a:rPr>
              <a:t>Water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273" name="CustomShape 13"/>
          <p:cNvSpPr/>
          <p:nvPr/>
        </p:nvSpPr>
        <p:spPr>
          <a:xfrm>
            <a:off x="5314776" y="4073040"/>
            <a:ext cx="516208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SFMono-Regular"/>
              </a:rPr>
              <a:t>Wall</a:t>
            </a:r>
            <a:endParaRPr lang="de-DE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22960" y="286560"/>
            <a:ext cx="7543440" cy="78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CBB4E86-7DF9-4A32-B1B0-4B87E45BB138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22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277" name="Grafik 276"/>
          <p:cNvPicPr/>
          <p:nvPr/>
        </p:nvPicPr>
        <p:blipFill>
          <a:blip r:embed="rId3"/>
          <a:stretch/>
        </p:blipFill>
        <p:spPr>
          <a:xfrm>
            <a:off x="898151" y="1968230"/>
            <a:ext cx="6743620" cy="4054599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8" name="CustomShape 4"/>
          <p:cNvSpPr/>
          <p:nvPr/>
        </p:nvSpPr>
        <p:spPr>
          <a:xfrm>
            <a:off x="822960" y="6022829"/>
            <a:ext cx="1796302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Abb.15: Unity Umgebung</a:t>
            </a:r>
            <a:endParaRPr lang="de-DE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CB779D2-3B48-42D4-BE41-B22C5B9E44C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23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930960" y="6014849"/>
            <a:ext cx="2698601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 dirty="0">
                <a:solidFill>
                  <a:srgbClr val="000000"/>
                </a:solidFill>
                <a:latin typeface="Calibri"/>
              </a:rPr>
              <a:t>Abb.16: Unity Umgebung mit Hindernis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283" name="Grafik 282"/>
          <p:cNvPicPr/>
          <p:nvPr/>
        </p:nvPicPr>
        <p:blipFill>
          <a:blip r:embed="rId3"/>
          <a:stretch/>
        </p:blipFill>
        <p:spPr>
          <a:xfrm>
            <a:off x="930960" y="2580013"/>
            <a:ext cx="7137000" cy="341172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52">
                <a:solidFill>
                  <a:srgbClr val="404040"/>
                </a:solidFill>
                <a:latin typeface="Calibri Light"/>
              </a:rPr>
              <a:t>Implementation in Unity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62B72528-9B7F-4C3D-8DC6-B6B151DC7535}"/>
              </a:ext>
            </a:extLst>
          </p:cNvPr>
          <p:cNvSpPr/>
          <p:nvPr/>
        </p:nvSpPr>
        <p:spPr>
          <a:xfrm>
            <a:off x="822960" y="1843282"/>
            <a:ext cx="7202880" cy="2029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60">
              <a:buClr>
                <a:srgbClr val="808080"/>
              </a:buClr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Konzept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fürs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weitere</a:t>
            </a: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icht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tatsächlich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mit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eigentlichem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Code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verknüpfen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743310" lvl="1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nicht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alles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ist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möglich</a:t>
            </a:r>
            <a:r>
              <a:rPr lang="en-US" b="0" strike="noStrike" spc="-1" dirty="0">
                <a:solidFill>
                  <a:srgbClr val="404040"/>
                </a:solidFill>
                <a:latin typeface="Calibri"/>
              </a:rPr>
              <a:t>/</a:t>
            </a:r>
            <a:r>
              <a:rPr lang="en-US" b="0" strike="noStrike" spc="-1" dirty="0" err="1">
                <a:solidFill>
                  <a:srgbClr val="404040"/>
                </a:solidFill>
                <a:latin typeface="Calibri"/>
              </a:rPr>
              <a:t>nötig</a:t>
            </a:r>
            <a:endParaRPr lang="en-US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pc="-1" dirty="0" err="1">
                <a:solidFill>
                  <a:srgbClr val="404040"/>
                </a:solidFill>
                <a:latin typeface="Calibri"/>
              </a:rPr>
              <a:t>w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arten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auf die finale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Funktionsweise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der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Implementierung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286110" indent="-285750">
              <a:buClr>
                <a:srgbClr val="808080"/>
              </a:buClr>
              <a:buFont typeface="Wingdings" panose="05000000000000000000" pitchFamily="2" charset="2"/>
              <a:buChar char="§"/>
            </a:pP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diese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möglichst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gleich</a:t>
            </a:r>
            <a:r>
              <a:rPr lang="en-US" sz="1800" b="0" strike="noStrike" spc="-1" dirty="0">
                <a:solidFill>
                  <a:srgbClr val="404040"/>
                </a:solidFill>
                <a:latin typeface="Calibri"/>
              </a:rPr>
              <a:t> in Unity </a:t>
            </a:r>
            <a:r>
              <a:rPr lang="en-US" sz="1800" b="0" strike="noStrike" spc="-1" dirty="0" err="1">
                <a:solidFill>
                  <a:srgbClr val="404040"/>
                </a:solidFill>
                <a:latin typeface="Calibri"/>
              </a:rPr>
              <a:t>umsetzen</a:t>
            </a: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  <a:p>
            <a:pPr marL="360">
              <a:buClr>
                <a:srgbClr val="808080"/>
              </a:buClr>
            </a:pPr>
            <a:endParaRPr lang="en-US" sz="1800" b="0" strike="noStrike" spc="-1" dirty="0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Status of implementation 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Tab.1: Requirements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2308320"/>
            <a:ext cx="5802480" cy="3664440"/>
          </a:xfrm>
          <a:prstGeom prst="rect">
            <a:avLst/>
          </a:prstGeom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77049E6-40A3-4B78-81BC-6CFB380BF8F4}"/>
              </a:ext>
            </a:extLst>
          </p:cNvPr>
          <p:cNvSpPr txBox="1"/>
          <p:nvPr/>
        </p:nvSpPr>
        <p:spPr>
          <a:xfrm>
            <a:off x="6688080" y="2073254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Design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E9A99A-500F-4D4B-AB9D-BA2272F8DE7A}"/>
              </a:ext>
            </a:extLst>
          </p:cNvPr>
          <p:cNvSpPr txBox="1"/>
          <p:nvPr/>
        </p:nvSpPr>
        <p:spPr>
          <a:xfrm>
            <a:off x="7701837" y="205645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SW</a:t>
            </a:r>
          </a:p>
        </p:txBody>
      </p:sp>
    </p:spTree>
    <p:extLst>
      <p:ext uri="{BB962C8B-B14F-4D97-AF65-F5344CB8AC3E}">
        <p14:creationId xmlns:p14="http://schemas.microsoft.com/office/powerpoint/2010/main" val="6758243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References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3908D7C-1CD4-4248-A814-97D14BB2D39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28360" y="1884960"/>
            <a:ext cx="460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Fig…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Bibliography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676F3C4-6D58-431A-97AD-C68B2E3DFAB3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27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22960" y="1884960"/>
            <a:ext cx="7585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[1]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Calibri Light"/>
              </a:rPr>
              <a:t>…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Motivation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4284E7B-0B67-4EFA-9515-32323F68720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3</a:t>
            </a:fld>
            <a:endParaRPr lang="de-DE" sz="1050" b="0" strike="noStrike" spc="-1">
              <a:latin typeface="Times New Roman"/>
            </a:endParaRPr>
          </a:p>
        </p:txBody>
      </p:sp>
      <p:pic>
        <p:nvPicPr>
          <p:cNvPr id="124" name="Grafik 12"/>
          <p:cNvPicPr/>
          <p:nvPr/>
        </p:nvPicPr>
        <p:blipFill>
          <a:blip r:embed="rId3"/>
          <a:stretch/>
        </p:blipFill>
        <p:spPr>
          <a:xfrm>
            <a:off x="5925240" y="2416320"/>
            <a:ext cx="2395440" cy="337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" name="CustomShape 4"/>
          <p:cNvSpPr/>
          <p:nvPr/>
        </p:nvSpPr>
        <p:spPr>
          <a:xfrm>
            <a:off x="822960" y="1801440"/>
            <a:ext cx="51642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Situation: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Schwere Katastrophen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Problem: 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verletzte Personen finden und retten</a:t>
            </a: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Gegenstände bergen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ohne andere Menschen in Gefahr zu bringen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1" strike="noStrike" spc="-1">
                <a:solidFill>
                  <a:srgbClr val="24292E"/>
                </a:solidFill>
                <a:latin typeface="-apple-system"/>
              </a:rPr>
              <a:t>Lösung: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24292E"/>
                </a:solidFill>
                <a:latin typeface="-apple-system"/>
              </a:rPr>
              <a:t>Rescue Robot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5947200" y="5710680"/>
            <a:ext cx="11473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Abb.4: Roboter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Agenda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CAE1737-D23C-4F2A-92C2-246CD2D39FE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4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946800" y="2145960"/>
            <a:ext cx="3779666" cy="3137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Produkteinsatz / Systemumgebung 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Requirements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Use Case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Paper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Prototypes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Current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3D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model</a:t>
            </a:r>
            <a:endParaRPr lang="de-DE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Technical System Architecture</a:t>
            </a:r>
            <a:endParaRPr lang="de-DE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Swimlanes</a:t>
            </a:r>
            <a:endParaRPr lang="de-DE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Submodules</a:t>
            </a:r>
          </a:p>
          <a:p>
            <a:pPr marL="285840" indent="-285480">
              <a:buClr>
                <a:srgbClr val="808080"/>
              </a:buClr>
              <a:buFont typeface="Wingdings" charset="2"/>
              <a:buChar char=""/>
            </a:pP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Unity</a:t>
            </a:r>
            <a:endParaRPr lang="de-DE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Status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implementation</a:t>
            </a: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4"/>
          <p:cNvPicPr/>
          <p:nvPr/>
        </p:nvPicPr>
        <p:blipFill>
          <a:blip r:embed="rId2"/>
          <a:stretch/>
        </p:blipFill>
        <p:spPr>
          <a:xfrm>
            <a:off x="926280" y="2000160"/>
            <a:ext cx="4680360" cy="3364560"/>
          </a:xfrm>
          <a:prstGeom prst="rect">
            <a:avLst/>
          </a:prstGeom>
          <a:ln>
            <a:noFill/>
          </a:ln>
        </p:spPr>
      </p:pic>
      <p:sp>
        <p:nvSpPr>
          <p:cNvPr id="13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Produkteinsatz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7B28BA-4A31-48C0-B58B-9C25035C3B9F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5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936720" y="5351040"/>
            <a:ext cx="22582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Abb.5: Product context overview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Systemumgebung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24A8122-0D93-4B93-B9D4-9AE81A35AF21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26640" y="6005880"/>
            <a:ext cx="19368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Abb.6: System environment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140" name="Grafik 2"/>
          <p:cNvPicPr/>
          <p:nvPr/>
        </p:nvPicPr>
        <p:blipFill>
          <a:blip r:embed="rId2"/>
          <a:stretch/>
        </p:blipFill>
        <p:spPr>
          <a:xfrm>
            <a:off x="917640" y="1914120"/>
            <a:ext cx="6197400" cy="409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Requirements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59578DB-6743-4CF7-849A-B85F07E39ACB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7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93160" y="6023160"/>
            <a:ext cx="1484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Tab.1: Requirements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200" b="0" strike="noStrike" spc="-1">
              <a:latin typeface="Arial"/>
            </a:endParaRPr>
          </a:p>
        </p:txBody>
      </p:sp>
      <p:pic>
        <p:nvPicPr>
          <p:cNvPr id="145" name="Grafik 5"/>
          <p:cNvPicPr/>
          <p:nvPr/>
        </p:nvPicPr>
        <p:blipFill>
          <a:blip r:embed="rId2"/>
          <a:stretch/>
        </p:blipFill>
        <p:spPr>
          <a:xfrm>
            <a:off x="885600" y="2308320"/>
            <a:ext cx="5802480" cy="366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fik 2"/>
          <p:cNvPicPr/>
          <p:nvPr/>
        </p:nvPicPr>
        <p:blipFill>
          <a:blip r:embed="rId2"/>
          <a:stretch/>
        </p:blipFill>
        <p:spPr>
          <a:xfrm>
            <a:off x="908640" y="1737360"/>
            <a:ext cx="4250880" cy="454176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Use Case 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99B1489-BE65-4049-B0AD-B601C15B49ED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8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168160" y="6092640"/>
            <a:ext cx="16455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Abb.7: Use Case Model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/>
              </a:rPr>
              <a:t>Paper Prototype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0DC49CB-5FCC-44DA-86E6-D06B23A9192A}" type="slidenum">
              <a:rPr lang="de-DE" sz="1050" b="0" strike="noStrike" spc="-1">
                <a:solidFill>
                  <a:srgbClr val="FFFFFF"/>
                </a:solidFill>
                <a:latin typeface="Calibri"/>
              </a:rPr>
              <a:t>9</a:t>
            </a:fld>
            <a:endParaRPr lang="de-DE" sz="1050" b="0" strike="noStrike" spc="-1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45120" y="6459840"/>
            <a:ext cx="3616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900" b="0" strike="noStrike" cap="all" spc="-1">
                <a:solidFill>
                  <a:srgbClr val="FFFFFF"/>
                </a:solidFill>
                <a:latin typeface="Calibri"/>
              </a:rPr>
              <a:t>ITD - Projekt angewandte Elektrotechnik / August 2020</a:t>
            </a:r>
            <a:endParaRPr lang="de-DE" sz="900" b="0" strike="noStrike" spc="-1">
              <a:latin typeface="Times New Roman"/>
            </a:endParaRPr>
          </a:p>
        </p:txBody>
      </p:sp>
      <p:pic>
        <p:nvPicPr>
          <p:cNvPr id="154" name="Grafik 5"/>
          <p:cNvPicPr/>
          <p:nvPr/>
        </p:nvPicPr>
        <p:blipFill>
          <a:blip r:embed="rId2"/>
          <a:srcRect l="8049" t="12679" r="30789"/>
          <a:stretch/>
        </p:blipFill>
        <p:spPr>
          <a:xfrm>
            <a:off x="923400" y="2067120"/>
            <a:ext cx="2229840" cy="1790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5" name="Grafik 7"/>
          <p:cNvPicPr/>
          <p:nvPr/>
        </p:nvPicPr>
        <p:blipFill>
          <a:blip r:embed="rId3"/>
          <a:srcRect t="20161" r="3267" b="12541"/>
          <a:stretch/>
        </p:blipFill>
        <p:spPr>
          <a:xfrm>
            <a:off x="289080" y="3781440"/>
            <a:ext cx="2724480" cy="10659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6" name="Grafik 10"/>
          <p:cNvPicPr/>
          <p:nvPr/>
        </p:nvPicPr>
        <p:blipFill>
          <a:blip r:embed="rId4"/>
          <a:srcRect l="12858" t="6045" r="10101" b="2167"/>
          <a:stretch/>
        </p:blipFill>
        <p:spPr>
          <a:xfrm>
            <a:off x="3467520" y="2053800"/>
            <a:ext cx="2094480" cy="17928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" name="Grafik 12"/>
          <p:cNvPicPr/>
          <p:nvPr/>
        </p:nvPicPr>
        <p:blipFill>
          <a:blip r:embed="rId5"/>
          <a:srcRect l="28982" t="21781" r="18797" b="15808"/>
          <a:stretch/>
        </p:blipFill>
        <p:spPr>
          <a:xfrm>
            <a:off x="5876280" y="2057760"/>
            <a:ext cx="2660760" cy="178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934200" y="4931280"/>
            <a:ext cx="2086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Abb.8: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Bruno Berger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392640" y="3935880"/>
            <a:ext cx="218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Abb.9: </a:t>
            </a:r>
            <a:endParaRPr lang="de-DE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Paper Prototype Melanie Löbel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5838480" y="3935880"/>
            <a:ext cx="259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1" strike="noStrike" spc="-1">
                <a:solidFill>
                  <a:srgbClr val="000000"/>
                </a:solidFill>
                <a:latin typeface="Calibri"/>
              </a:rPr>
              <a:t>Abb.10: Paper Prototype Lukas Walter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1092</Words>
  <Application>Microsoft Office PowerPoint</Application>
  <PresentationFormat>Bildschirmpräsentation (4:3)</PresentationFormat>
  <Paragraphs>215</Paragraphs>
  <Slides>27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SFMono-Regular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Löbel, Melanie</dc:creator>
  <dc:description/>
  <cp:lastModifiedBy>Melanie Löbel</cp:lastModifiedBy>
  <cp:revision>381</cp:revision>
  <cp:lastPrinted>2020-08-12T10:51:35Z</cp:lastPrinted>
  <dcterms:created xsi:type="dcterms:W3CDTF">2019-04-05T07:17:35Z</dcterms:created>
  <dcterms:modified xsi:type="dcterms:W3CDTF">2020-08-12T10:53:57Z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